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8144" y="2204864"/>
            <a:ext cx="3168352" cy="1470025"/>
          </a:xfrm>
        </p:spPr>
        <p:txBody>
          <a:bodyPr>
            <a:noAutofit/>
          </a:bodyPr>
          <a:lstStyle/>
          <a:p>
            <a:r>
              <a:rPr lang="it-IT" sz="1800" b="1" i="1" dirty="0" err="1">
                <a:latin typeface="Cambria" pitchFamily="18" charset="0"/>
                <a:ea typeface="Cambria" pitchFamily="18" charset="0"/>
              </a:rPr>
              <a:t>VI</a:t>
            </a:r>
            <a:r>
              <a:rPr lang="it-IT" sz="1800" b="1" i="1" dirty="0">
                <a:latin typeface="Cambria" pitchFamily="18" charset="0"/>
                <a:ea typeface="Cambria" pitchFamily="18" charset="0"/>
              </a:rPr>
              <a:t> Giornata Mondiale per la sicurezza dei pazienti </a:t>
            </a:r>
            <a:br>
              <a:rPr lang="it-IT" sz="1800" b="1" i="1" dirty="0">
                <a:latin typeface="Cambria" pitchFamily="18" charset="0"/>
                <a:ea typeface="Cambria" pitchFamily="18" charset="0"/>
              </a:rPr>
            </a:br>
            <a:r>
              <a:rPr lang="it-IT" sz="1800" b="1" i="1" dirty="0">
                <a:latin typeface="Cambria" pitchFamily="18" charset="0"/>
                <a:ea typeface="Cambria" pitchFamily="18" charset="0"/>
              </a:rPr>
              <a:t/>
            </a:r>
            <a:br>
              <a:rPr lang="it-IT" sz="1800" b="1" i="1" dirty="0">
                <a:latin typeface="Cambria" pitchFamily="18" charset="0"/>
                <a:ea typeface="Cambria" pitchFamily="18" charset="0"/>
              </a:rPr>
            </a:br>
            <a:r>
              <a:rPr lang="it-IT" sz="1800" b="1" i="1" dirty="0">
                <a:latin typeface="Cambria" pitchFamily="18" charset="0"/>
                <a:ea typeface="Cambria" pitchFamily="18" charset="0"/>
              </a:rPr>
              <a:t>17 settembre 2024</a:t>
            </a:r>
            <a:br>
              <a:rPr lang="it-IT" sz="1800" b="1" i="1" dirty="0">
                <a:latin typeface="Cambria" pitchFamily="18" charset="0"/>
                <a:ea typeface="Cambria" pitchFamily="18" charset="0"/>
              </a:rPr>
            </a:br>
            <a:r>
              <a:rPr lang="it-IT" sz="2400" b="1" dirty="0">
                <a:latin typeface="Cambria" pitchFamily="18" charset="0"/>
                <a:ea typeface="Cambria" pitchFamily="18" charset="0"/>
              </a:rPr>
              <a:t/>
            </a:r>
            <a:br>
              <a:rPr lang="it-IT" sz="2400" b="1" dirty="0">
                <a:latin typeface="Cambria" pitchFamily="18" charset="0"/>
                <a:ea typeface="Cambria" pitchFamily="18" charset="0"/>
              </a:rPr>
            </a:br>
            <a:r>
              <a:rPr lang="it-IT" sz="2800" b="1" dirty="0">
                <a:latin typeface="Cambria" pitchFamily="18" charset="0"/>
                <a:ea typeface="Cambria" pitchFamily="18" charset="0"/>
              </a:rPr>
              <a:t>“FAI LA COSA GIUSTA, </a:t>
            </a:r>
            <a:br>
              <a:rPr lang="it-IT" sz="2800" b="1" dirty="0">
                <a:latin typeface="Cambria" pitchFamily="18" charset="0"/>
                <a:ea typeface="Cambria" pitchFamily="18" charset="0"/>
              </a:rPr>
            </a:br>
            <a:r>
              <a:rPr lang="it-IT" sz="2800" b="1" dirty="0">
                <a:latin typeface="Cambria" pitchFamily="18" charset="0"/>
                <a:ea typeface="Cambria" pitchFamily="18" charset="0"/>
              </a:rPr>
              <a:t>RENDILA SICURA”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2880320" cy="1224136"/>
          </a:xfrm>
        </p:spPr>
        <p:txBody>
          <a:bodyPr>
            <a:normAutofit fontScale="92500" lnSpcReduction="20000"/>
          </a:bodyPr>
          <a:lstStyle/>
          <a:p>
            <a:r>
              <a:rPr lang="it-IT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INFORMATIVA PER I PAZIENTI</a:t>
            </a:r>
          </a:p>
          <a:p>
            <a:r>
              <a:rPr lang="it-IT" sz="15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15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BRACCIALETTO IDENTIFICATIVO PER LA SICUREZZA  DELLA TRASFUSIONE </a:t>
            </a:r>
            <a:r>
              <a:rPr lang="it-IT" sz="15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DI</a:t>
            </a:r>
            <a:r>
              <a:rPr lang="it-IT" sz="15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SANGUE ED ALTRI EMOCOMPONENTI</a:t>
            </a:r>
          </a:p>
        </p:txBody>
      </p:sp>
      <p:pic>
        <p:nvPicPr>
          <p:cNvPr id="4" name="Immagine 1" descr="ao-san-pio-benevento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5" y="188640"/>
            <a:ext cx="1440163" cy="72008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063685" y="980728"/>
            <a:ext cx="2900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8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Direzione Medica di Presidio</a:t>
            </a:r>
            <a:endParaRPr lang="it-IT" altLang="zh-CN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8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Team </a:t>
            </a:r>
            <a:r>
              <a:rPr lang="it-IT" altLang="zh-CN" sz="800" dirty="0" err="1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Pluripresidiale</a:t>
            </a:r>
            <a:r>
              <a:rPr lang="it-IT" altLang="zh-CN" sz="8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per la Gestione del Rischio Clinico</a:t>
            </a:r>
            <a:endParaRPr lang="it-IT" altLang="zh-CN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\\Fls-01\data\Direzione Medica di Presidio\procedure aziendali\trasfusioni\donazi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314" y="4581128"/>
            <a:ext cx="28681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1560" y="28288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j-cs"/>
              </a:rPr>
              <a:t>PIU’ SICURI CON IL BRACCIALETTO IDENTIFICATIVO!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248472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In alcune circostanze (malattie, incidenti) può essere necessario trasferire il sangue da una persona (donatore) all’altra (ricevente).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Questa terapia si chiama </a:t>
            </a:r>
            <a:r>
              <a:rPr lang="it-IT" sz="1200" b="1" dirty="0">
                <a:latin typeface="Cambria" pitchFamily="18" charset="0"/>
                <a:ea typeface="Cambria" pitchFamily="18" charset="0"/>
              </a:rPr>
              <a:t>trasfusione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L’ “assegnazione” e la “trasfusione” del sangue o di </a:t>
            </a:r>
            <a:r>
              <a:rPr lang="it-IT" sz="1200" dirty="0" err="1">
                <a:latin typeface="Cambria" pitchFamily="18" charset="0"/>
                <a:ea typeface="Cambria" pitchFamily="18" charset="0"/>
              </a:rPr>
              <a:t>emocomponenti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 rappresentano due fasi molto critiche nell’intero processo trasfusionale </a:t>
            </a:r>
            <a:r>
              <a:rPr lang="it-IT" sz="1200" dirty="0"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la </a:t>
            </a:r>
            <a:r>
              <a:rPr lang="it-IT" sz="1200" b="1" dirty="0">
                <a:latin typeface="Cambria" pitchFamily="18" charset="0"/>
                <a:ea typeface="Cambria" pitchFamily="18" charset="0"/>
              </a:rPr>
              <a:t>corretta identificazione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 del paziente è di </a:t>
            </a:r>
            <a:r>
              <a:rPr lang="it-IT" sz="1200" b="1" dirty="0">
                <a:latin typeface="Cambria" pitchFamily="18" charset="0"/>
                <a:ea typeface="Cambria" pitchFamily="18" charset="0"/>
              </a:rPr>
              <a:t>fondamentale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 importanza per garantire un percorso di cura sicuro e appropriato.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E’ di vitale importanza che in ospedale ci siano dei sistemi di identificazione sicuri, che coinvolgano sia gli operatori che il paziente.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788024" y="548680"/>
            <a:ext cx="4104456" cy="38164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L’introduzione della </a:t>
            </a:r>
            <a:r>
              <a:rPr lang="it-IT" sz="1200" b="1" dirty="0">
                <a:latin typeface="Cambria" pitchFamily="18" charset="0"/>
                <a:ea typeface="Cambria" pitchFamily="18" charset="0"/>
              </a:rPr>
              <a:t>tecnologia RFID 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mediante il nuovo braccialetto elettronico permette una più stretta aderenza ai percorsi di sicurezza del processo </a:t>
            </a:r>
            <a:r>
              <a:rPr lang="it-IT" sz="1200" dirty="0" err="1">
                <a:latin typeface="Cambria" pitchFamily="18" charset="0"/>
                <a:ea typeface="Cambria" pitchFamily="18" charset="0"/>
              </a:rPr>
              <a:t>emotrasfusionale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 come da normativa vigente (D.M. 2 novembre 2015, Raccomandazione Ministero della Salute-Aggiornamento n.5 -  per la prevenzione della reazione trasfusionale da incompatibilità AB0).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Prima della trasfusione:</a:t>
            </a:r>
          </a:p>
          <a:p>
            <a:pPr marL="0" indent="0" algn="just">
              <a:spcBef>
                <a:spcPts val="0"/>
              </a:spcBef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sarà applicato un </a:t>
            </a:r>
            <a:r>
              <a:rPr lang="it-IT" sz="1200" b="1" dirty="0">
                <a:latin typeface="Cambria" pitchFamily="18" charset="0"/>
                <a:ea typeface="Cambria" pitchFamily="18" charset="0"/>
              </a:rPr>
              <a:t>braccialetto </a:t>
            </a:r>
            <a:r>
              <a:rPr lang="it-IT" sz="1200" b="1" dirty="0" err="1">
                <a:latin typeface="Cambria" pitchFamily="18" charset="0"/>
                <a:ea typeface="Cambria" pitchFamily="18" charset="0"/>
              </a:rPr>
              <a:t>identificativo</a:t>
            </a:r>
            <a:r>
              <a:rPr lang="it-IT" sz="1200" dirty="0" err="1">
                <a:latin typeface="Cambria" pitchFamily="18" charset="0"/>
                <a:ea typeface="Cambria" pitchFamily="18" charset="0"/>
              </a:rPr>
              <a:t>*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verranno effettuati dei prelievi di sangue per verificare il gruppo sanguigno.</a:t>
            </a:r>
          </a:p>
          <a:p>
            <a:pPr marL="0" indent="0" algn="just">
              <a:spcBef>
                <a:spcPts val="0"/>
              </a:spcBef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200" dirty="0" err="1">
                <a:latin typeface="Cambria" pitchFamily="18" charset="0"/>
                <a:ea typeface="Cambria" pitchFamily="18" charset="0"/>
              </a:rPr>
              <a:t>*Si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 tratta di una sottile striscia di carta plastificata, </a:t>
            </a:r>
            <a:r>
              <a:rPr lang="it-IT" sz="1200" dirty="0" smtClean="0">
                <a:latin typeface="Cambria" pitchFamily="18" charset="0"/>
                <a:ea typeface="Cambria" pitchFamily="18" charset="0"/>
              </a:rPr>
              <a:t>da 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tenere al polso per tutto il periodo di degenza, anche durante l’igiene personale (il braccialetto è resistente all’acqua e ai disinfettanti).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Sul braccialetto è riportato </a:t>
            </a:r>
            <a:r>
              <a:rPr lang="it-IT" sz="1200" b="1" dirty="0">
                <a:latin typeface="Cambria" pitchFamily="18" charset="0"/>
                <a:ea typeface="Cambria" pitchFamily="18" charset="0"/>
              </a:rPr>
              <a:t>esclusivamente un codice a barre 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per l’identificazione univoca del paziente, i cui dati anagrafici saranno visibili esclusivamente </a:t>
            </a:r>
            <a:r>
              <a:rPr lang="it-IT" sz="1200" dirty="0" smtClean="0">
                <a:latin typeface="Cambria" pitchFamily="18" charset="0"/>
                <a:ea typeface="Cambria" pitchFamily="18" charset="0"/>
              </a:rPr>
              <a:t>al 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personale sanitario.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2088" y="122729"/>
            <a:ext cx="327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j-cs"/>
              </a:rPr>
              <a:t>LA TRASFUSIONE </a:t>
            </a:r>
            <a:r>
              <a:rPr lang="it-IT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j-cs"/>
              </a:rPr>
              <a:t>DI</a:t>
            </a:r>
            <a:r>
              <a:rPr lang="it-IT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j-cs"/>
              </a:rPr>
              <a:t> SANGUE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2123728" y="1268760"/>
            <a:ext cx="504056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308114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6"/>
          <p:cNvSpPr/>
          <p:nvPr/>
        </p:nvSpPr>
        <p:spPr>
          <a:xfrm>
            <a:off x="2051720" y="5445224"/>
            <a:ext cx="57606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72200" y="1381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NOVITA’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47878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PERCHE’ E’ IMPORTANTE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788024" y="53012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facilita il riconoscimento del paziente da parte degli operatori;</a:t>
            </a:r>
          </a:p>
          <a:p>
            <a:pPr algn="just">
              <a:buFont typeface="Arial" pitchFamily="34" charset="0"/>
              <a:buChar char="•"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garantisce maggiore sicurezza nell’assegnazione </a:t>
            </a:r>
            <a:r>
              <a:rPr lang="it-IT" sz="1200" dirty="0" smtClean="0">
                <a:latin typeface="Cambria" pitchFamily="18" charset="0"/>
                <a:ea typeface="Cambria" pitchFamily="18" charset="0"/>
              </a:rPr>
              <a:t>del </a:t>
            </a:r>
            <a:r>
              <a:rPr lang="it-IT" sz="1200" dirty="0">
                <a:latin typeface="Cambria" pitchFamily="18" charset="0"/>
                <a:ea typeface="Cambria" pitchFamily="18" charset="0"/>
              </a:rPr>
              <a:t>sangue e degli altri emocomponenti terapeutici;</a:t>
            </a:r>
          </a:p>
          <a:p>
            <a:pPr algn="just">
              <a:buFont typeface="Arial" pitchFamily="34" charset="0"/>
              <a:buChar char="•"/>
            </a:pPr>
            <a:r>
              <a:rPr lang="it-IT" sz="1200" dirty="0">
                <a:latin typeface="Cambria" pitchFamily="18" charset="0"/>
                <a:ea typeface="Cambria" pitchFamily="18" charset="0"/>
              </a:rPr>
              <a:t>agevola il monitoraggio di tutte le fasi del percorso trasfusionale.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318</Words>
  <Application>Microsoft Office PowerPoint</Application>
  <PresentationFormat>Presentazione su schermo (4:3)</PresentationFormat>
  <Paragraphs>44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VI Giornata Mondiale per la sicurezza dei pazienti   17 settembre 2024  “FAI LA COSA GIUSTA,  RENDILA SICURA”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Francesca Iannaccone</dc:creator>
  <cp:lastModifiedBy>francesca.iannaccone</cp:lastModifiedBy>
  <cp:revision>55</cp:revision>
  <dcterms:created xsi:type="dcterms:W3CDTF">2024-07-29T12:44:34Z</dcterms:created>
  <dcterms:modified xsi:type="dcterms:W3CDTF">2024-08-14T11:13:57Z</dcterms:modified>
</cp:coreProperties>
</file>